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6"/>
  </p:notesMasterIdLst>
  <p:sldIdLst>
    <p:sldId id="271" r:id="rId2"/>
    <p:sldId id="402" r:id="rId3"/>
    <p:sldId id="404" r:id="rId4"/>
    <p:sldId id="503" r:id="rId5"/>
    <p:sldId id="504" r:id="rId6"/>
    <p:sldId id="287" r:id="rId7"/>
    <p:sldId id="288" r:id="rId8"/>
    <p:sldId id="497" r:id="rId9"/>
    <p:sldId id="280" r:id="rId10"/>
    <p:sldId id="403" r:id="rId11"/>
    <p:sldId id="272" r:id="rId12"/>
    <p:sldId id="505" r:id="rId13"/>
    <p:sldId id="279" r:id="rId14"/>
    <p:sldId id="50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670F2C-FB53-4772-B696-08DA87E6FAD8}">
          <p14:sldIdLst>
            <p14:sldId id="271"/>
            <p14:sldId id="402"/>
            <p14:sldId id="404"/>
            <p14:sldId id="503"/>
            <p14:sldId id="504"/>
            <p14:sldId id="287"/>
            <p14:sldId id="288"/>
            <p14:sldId id="497"/>
            <p14:sldId id="280"/>
            <p14:sldId id="403"/>
            <p14:sldId id="272"/>
            <p14:sldId id="505"/>
            <p14:sldId id="279"/>
            <p14:sldId id="506"/>
          </p14:sldIdLst>
        </p14:section>
        <p14:section name="648ш74" id="{975E9DFA-22C7-4FED-B58C-CD91D45B70D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93C3A-C68E-41D0-8DF8-A8946348C6D2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F4423-7E3F-4F35-AC75-F9DE9A4E1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1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Місце для зображення 1">
            <a:extLst>
              <a:ext uri="{FF2B5EF4-FFF2-40B4-BE49-F238E27FC236}">
                <a16:creationId xmlns:a16="http://schemas.microsoft.com/office/drawing/2014/main" id="{4AE7CF17-24C0-47C6-BBD9-F67941B7D0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Місце для нотаток 2">
            <a:extLst>
              <a:ext uri="{FF2B5EF4-FFF2-40B4-BE49-F238E27FC236}">
                <a16:creationId xmlns:a16="http://schemas.microsoft.com/office/drawing/2014/main" id="{B29D8C64-CA06-4139-AA40-BC506F2DC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/>
          </a:p>
        </p:txBody>
      </p:sp>
      <p:sp>
        <p:nvSpPr>
          <p:cNvPr id="38916" name="Місце для номера слайда 3">
            <a:extLst>
              <a:ext uri="{FF2B5EF4-FFF2-40B4-BE49-F238E27FC236}">
                <a16:creationId xmlns:a16="http://schemas.microsoft.com/office/drawing/2014/main" id="{C34A1CAD-40DD-47C7-9A5A-C3D7AB839C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289DDF8-7595-4625-BF61-98DCAD00D8A1}" type="slidenum">
              <a:rPr lang="uk-UA" altLang="ru-RU" smtClean="0">
                <a:solidFill>
                  <a:srgbClr val="514843"/>
                </a:solidFill>
                <a:latin typeface="Arial" panose="020B0604020202020204" pitchFamily="34" charset="0"/>
              </a:rPr>
              <a:pPr/>
              <a:t>3</a:t>
            </a:fld>
            <a:endParaRPr lang="uk-UA" altLang="ru-RU">
              <a:solidFill>
                <a:srgbClr val="51484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71C10-EBAF-41BC-BF0D-1D22C224B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A03D6D-E74D-4E4D-84F2-5820973DF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25EA5-1557-424F-986C-8A23206B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7B125-F1F6-4A57-8784-80D48C33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EB46C2-A746-4682-B64D-318F702A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7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5498B-BFF5-4A82-8C20-4F34412C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640E4E-1828-4A24-94AB-22D58B4C3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8BCC02-9555-464D-B6C0-18579DB4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76E572-B3CE-4967-A766-3506D4A81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9715C-0C75-4691-A531-51AC5A4E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5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4B6360-312E-4940-B256-FF7A9E64C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49859F-85FB-4FB4-9646-36943076F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C75EFE-69C5-4231-B166-6C86269C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BC9E1-4346-4ABC-A510-D84E0CCE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88A4E-BEBB-4C6A-ABE0-07B198FF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5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247CA-C3AE-4E12-8CFE-0F81E0E9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C9EB5-8F3F-4963-B197-F2CBB2DF3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3345F-3059-44D2-AFE0-2762039F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9D65F9-D839-42C0-A264-14F44CC4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9B3FC6-3F57-4528-A468-A1A4303D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0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C8E20-473D-411C-A18E-757A28EEC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26AFA-6816-489F-9FF1-1086051F7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826AA-7D2C-44C7-B133-9888A554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1518B-8D32-40D0-AA13-66792294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02D632-CD47-4D75-A06B-B964D8F4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1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94B8E-E87D-4B4C-B542-C012A43B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1CA70-4B1E-446F-904D-6896D974A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708C-BA1D-48D0-AE02-648D52F35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9EAAA-15B2-4894-9240-6F531410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502133-2FF8-41BF-837C-0130A797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108A5B-C4CC-45B1-9DE1-E313C96C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1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09B80-C19F-4A1D-9ADA-1397F19F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C0F682-79D7-4D9D-9B75-37C3D966C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D1442A-07C0-4D86-A2DA-5F50B1F3A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EC9BB-0665-445C-A024-0FA40DCAC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A70D54-64C8-4E88-B054-2E1AD9C39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6EA17C-B02E-4627-B45F-4D943F63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6860CE-0F4A-48AC-9144-17F707FA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8C6B2F-49D1-4FD9-8365-D4C9745C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0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D865C-99A0-46C3-9D73-9237682E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D5730D-B225-4063-936B-63EF8A3E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E5CB9A-FED1-40AF-B900-7113B540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008049-BDD3-40AF-B360-576A86D3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3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A34957-FDE5-42CF-8FB2-38D6DEF4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378855-5D8C-47B6-B7B2-2F5EB8AC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3F007A-3829-4924-AEC4-075A84E9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E8754-DD87-4B79-B1BB-9D217CE0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A3CB4E-5496-4FB7-A499-51396564E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B2C351-7A20-4999-A35C-BB2C4E84F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035FED-CA8F-47D9-B634-40E65A33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AA8B2-893B-470F-9A33-1A3181EE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3B5BD4-C494-4762-A927-1BE2E72A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5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ED144-2360-4AD2-922D-1B47F6FF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739653-4BD7-4697-8F73-44FADD785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3D9A-0CF1-4F9E-B996-8705A2F53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A1E6C-CAE3-4045-B218-3B917B13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E681E6-59E5-4273-9AFE-059A3DA11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BAAF3D-8CCC-411B-9C57-5FE90B30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5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E5B0E-7ED7-488B-A398-7234BE10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8027DF-5B58-49C9-8354-8465B06CB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749B0-116E-4B22-A79E-8D4060D17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A43DC-1D85-470C-AB84-8D6812F60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E3227-271E-4EFA-B639-3A5CDDAA1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5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F8F4A-62A9-408E-BC69-893DE64EF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862" y="365125"/>
            <a:ext cx="8962938" cy="1325563"/>
          </a:xfrm>
        </p:spPr>
        <p:txBody>
          <a:bodyPr/>
          <a:lstStyle/>
          <a:p>
            <a:r>
              <a:rPr lang="uk-UA" dirty="0"/>
              <a:t>                        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127F5A-FBC3-40F2-9489-A79BECC62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4"/>
            <a:ext cx="7684316" cy="50323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uk-UA" dirty="0"/>
          </a:p>
          <a:p>
            <a:pPr marL="0" indent="0" algn="ctr">
              <a:buNone/>
            </a:pP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Сучасний урок.</a:t>
            </a:r>
          </a:p>
          <a:p>
            <a:pPr marL="0" indent="0" algn="ctr">
              <a:buNone/>
            </a:pP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Вимоги та вимірювання результативності педагогічної діяльності.</a:t>
            </a:r>
          </a:p>
          <a:p>
            <a:pPr marL="0" indent="0" algn="ctr">
              <a:buNone/>
            </a:pP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Освітня галузь « Громадянська та історична освіта»</a:t>
            </a:r>
          </a:p>
          <a:p>
            <a:pPr marL="0" indent="0" algn="ctr">
              <a:buNone/>
            </a:pPr>
            <a:endParaRPr lang="uk-UA" sz="2400" b="1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</a:p>
          <a:p>
            <a:pPr marL="0" indent="0" algn="ctr">
              <a:buNone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Консультант К.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Маліцька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BC3FB41-0207-4255-8837-22F018EF8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4547" y="1825624"/>
            <a:ext cx="4212255" cy="4907051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р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15E3A5-910B-45B8-A1CF-5ED627601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6" y="62616"/>
            <a:ext cx="1820099" cy="15696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E92EC1-120A-4338-8DED-8F376A9354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79"/>
          <a:stretch/>
        </p:blipFill>
        <p:spPr>
          <a:xfrm>
            <a:off x="7854547" y="1825624"/>
            <a:ext cx="4372360" cy="435133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E68ECB-1677-4F56-866E-683ADAB2AF24}"/>
              </a:ext>
            </a:extLst>
          </p:cNvPr>
          <p:cNvSpPr/>
          <p:nvPr/>
        </p:nvSpPr>
        <p:spPr>
          <a:xfrm>
            <a:off x="2323114" y="243076"/>
            <a:ext cx="986888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uk-UA" sz="2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2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Викладання історії - це питання безпеки</a:t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 Грицак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716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9E0DC-24AA-4688-8DE5-61D57A49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1" y="226503"/>
            <a:ext cx="10783349" cy="68789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 результати шкільної історичної освіти 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C0669D-9D11-4C52-A732-089E76D9D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042" y="1124125"/>
            <a:ext cx="7110663" cy="564965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                             Учень/учениця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400" dirty="0"/>
              <a:t>мислить історико-хронологічно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(</a:t>
            </a:r>
            <a:r>
              <a:rPr lang="uk-UA" sz="2400" i="1" dirty="0"/>
              <a:t>хронологічна компетентність)</a:t>
            </a:r>
            <a:r>
              <a:rPr lang="uk-UA" sz="2400" dirty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400" dirty="0"/>
              <a:t>мислить </a:t>
            </a:r>
            <a:r>
              <a:rPr lang="uk-UA" sz="2400" dirty="0" err="1"/>
              <a:t>геопросторово</a:t>
            </a:r>
            <a:r>
              <a:rPr lang="uk-UA" sz="24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( </a:t>
            </a:r>
            <a:r>
              <a:rPr lang="uk-UA" sz="2400" i="1" dirty="0"/>
              <a:t>просторова компетентність</a:t>
            </a:r>
            <a:r>
              <a:rPr lang="uk-UA" sz="2400" dirty="0"/>
              <a:t>);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400" dirty="0"/>
              <a:t>мислить критично, працює з різними джерелами інформації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(</a:t>
            </a:r>
            <a:r>
              <a:rPr lang="uk-UA" sz="2400" i="1" dirty="0"/>
              <a:t>інформаційна компетентність</a:t>
            </a:r>
            <a:r>
              <a:rPr lang="uk-UA" sz="2400" dirty="0"/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400" dirty="0"/>
              <a:t>мислить системно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/>
              <a:t>( логічна компетентність</a:t>
            </a:r>
            <a:r>
              <a:rPr lang="uk-UA" sz="2400" dirty="0"/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400" dirty="0"/>
              <a:t>усвідомлює власну гідність, реалізує власні права і свободи, поважає права і гідність інших осіб</a:t>
            </a:r>
          </a:p>
          <a:p>
            <a:pPr marL="0" indent="0">
              <a:buNone/>
            </a:pPr>
            <a:r>
              <a:rPr lang="uk-UA" sz="2400" dirty="0"/>
              <a:t>(</a:t>
            </a:r>
            <a:r>
              <a:rPr lang="uk-UA" sz="2400" i="1" dirty="0"/>
              <a:t>аксіологічна компетентн</a:t>
            </a:r>
            <a:r>
              <a:rPr lang="uk-UA" sz="2400" dirty="0"/>
              <a:t>ість)</a:t>
            </a: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63B7CF-3CD6-4D32-8212-1B233A874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60368" y="1124125"/>
            <a:ext cx="4034590" cy="536895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600" dirty="0"/>
              <a:t>  </a:t>
            </a:r>
            <a:r>
              <a:rPr lang="ru-RU" sz="4600" dirty="0" err="1"/>
              <a:t>Головний</a:t>
            </a:r>
            <a:r>
              <a:rPr lang="ru-RU" sz="4600" dirty="0"/>
              <a:t> </a:t>
            </a:r>
            <a:r>
              <a:rPr lang="ru-RU" sz="4600" dirty="0" err="1"/>
              <a:t>критерій</a:t>
            </a:r>
            <a:r>
              <a:rPr lang="ru-RU" sz="4600" dirty="0"/>
              <a:t>    </a:t>
            </a:r>
            <a:r>
              <a:rPr lang="ru-RU" sz="4600" dirty="0" err="1"/>
              <a:t>успішності</a:t>
            </a:r>
            <a:r>
              <a:rPr lang="ru-RU" sz="4600" dirty="0"/>
              <a:t> </a:t>
            </a:r>
            <a:r>
              <a:rPr lang="ru-RU" sz="4600" dirty="0" err="1"/>
              <a:t>роботи</a:t>
            </a:r>
            <a:r>
              <a:rPr lang="ru-RU" sz="4600" dirty="0"/>
              <a:t> </a:t>
            </a:r>
            <a:r>
              <a:rPr lang="ru-RU" sz="4600" dirty="0" err="1"/>
              <a:t>вчительки</a:t>
            </a:r>
            <a:r>
              <a:rPr lang="ru-RU" sz="4600" dirty="0"/>
              <a:t>/</a:t>
            </a:r>
            <a:r>
              <a:rPr lang="ru-RU" sz="4600" dirty="0" err="1"/>
              <a:t>вчителя</a:t>
            </a:r>
            <a:endParaRPr lang="ru-RU" sz="46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4600" dirty="0"/>
              <a:t>  </a:t>
            </a:r>
            <a:r>
              <a:rPr lang="ru-RU" sz="4600" dirty="0" err="1"/>
              <a:t>змістова</a:t>
            </a:r>
            <a:r>
              <a:rPr lang="ru-RU" sz="4600" dirty="0"/>
              <a:t> </a:t>
            </a:r>
            <a:r>
              <a:rPr lang="ru-RU" sz="4600" dirty="0" err="1"/>
              <a:t>повнота</a:t>
            </a:r>
            <a:r>
              <a:rPr lang="ru-RU" sz="46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600" dirty="0"/>
              <a:t> </a:t>
            </a:r>
            <a:r>
              <a:rPr lang="ru-RU" sz="4600" dirty="0" err="1"/>
              <a:t>уміння</a:t>
            </a:r>
            <a:r>
              <a:rPr lang="ru-RU" sz="4600" dirty="0"/>
              <a:t> </a:t>
            </a:r>
            <a:r>
              <a:rPr lang="ru-RU" sz="4600" dirty="0" err="1"/>
              <a:t>налагодити</a:t>
            </a:r>
            <a:r>
              <a:rPr lang="ru-RU" sz="4600" dirty="0"/>
              <a:t> </a:t>
            </a:r>
            <a:r>
              <a:rPr lang="ru-RU" sz="4600" dirty="0" err="1"/>
              <a:t>творчу</a:t>
            </a:r>
            <a:r>
              <a:rPr lang="ru-RU" sz="4600" dirty="0"/>
              <a:t> роботу </a:t>
            </a:r>
            <a:r>
              <a:rPr lang="ru-RU" sz="4600" dirty="0" err="1"/>
              <a:t>учнівства</a:t>
            </a:r>
            <a:r>
              <a:rPr lang="ru-RU" sz="4600" dirty="0"/>
              <a:t> з </a:t>
            </a:r>
            <a:r>
              <a:rPr lang="ru-RU" sz="4600" dirty="0" err="1"/>
              <a:t>орієнтацією</a:t>
            </a:r>
            <a:r>
              <a:rPr lang="ru-RU" sz="4600" dirty="0"/>
              <a:t> на </a:t>
            </a:r>
            <a:r>
              <a:rPr lang="ru-RU" sz="4600" dirty="0" err="1"/>
              <a:t>формування</a:t>
            </a:r>
            <a:r>
              <a:rPr lang="ru-RU" sz="4600" dirty="0"/>
              <a:t> </a:t>
            </a:r>
            <a:r>
              <a:rPr lang="ru-RU" sz="4600" dirty="0" err="1"/>
              <a:t>ключових</a:t>
            </a:r>
            <a:r>
              <a:rPr lang="ru-RU" sz="4600" dirty="0"/>
              <a:t> і </a:t>
            </a:r>
            <a:r>
              <a:rPr lang="ru-RU" sz="4600" dirty="0" err="1"/>
              <a:t>предметних</a:t>
            </a:r>
            <a:r>
              <a:rPr lang="ru-RU" sz="4600" dirty="0"/>
              <a:t> компетентностей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96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8D16E-A127-4460-989B-C7831C3C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18" y="365126"/>
            <a:ext cx="9549466" cy="1073574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Умови для досягнення вчителем результативності освітньої діяльності на </a:t>
            </a:r>
            <a:r>
              <a:rPr lang="uk-UA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ГІО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A0560F-9921-4410-AB60-37CF02338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86" y="1438700"/>
            <a:ext cx="10657514" cy="5054174"/>
          </a:xfrm>
        </p:spPr>
        <p:txBody>
          <a:bodyPr>
            <a:normAutofit fontScale="700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свідоме позбавлення вчителем/вчителькою статусу «соловейка», монополії на інформацію;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академічної автономії вчителя (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 питання для проєктів,  досліджень, творчих робіт; форми мотивації задля розвитку інтересу,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мікроісторії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краєзнавство,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повсякдення,біографістика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ін.)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технології, форми, прийоми роботи (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віковідповідні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урахуванням в класі дітей з ООС)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моделюються  по висхідній, щоб учні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розуміли загальний хід історії, оцінювали національний інтерес, проблеми, що стоять перед країною та світом;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 первинних і вторинних джерел різного походження  для розвитку системного логічного, творчого, критичного мислення;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АД;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активні форми роботи через прийоми історичної емпатії (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етноцид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Голодомор і політика голоду у Світі; депортації;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квазі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-держави, воєнні злочини)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Перезавантаження. Позбавляйтеся «пострадянщини»! Не відбиваємо </a:t>
            </a:r>
            <a:r>
              <a:rPr lang="uk-UA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рашистські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інформаційні атаки, а карбуємо усвідомлення історії України як європейської.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Самоосвіта!</a:t>
            </a:r>
            <a:r>
              <a:rPr lang="uk-UA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Читаємо</a:t>
            </a:r>
            <a:r>
              <a:rPr lang="uk-UA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вдумливо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Ярослава Грицака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«Подолати минуле. Глобальна історія України», 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Сергія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Плохія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«Брама Європи»</a:t>
            </a:r>
            <a:endParaRPr lang="ru-RU" sz="2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B461E3-73FD-49AA-8891-58730D872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3136"/>
            <a:ext cx="2273418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C47F5-4A6C-4A86-8A23-C387B49E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87" y="274638"/>
            <a:ext cx="10964411" cy="79216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Сторітелінг</a:t>
            </a:r>
            <a:r>
              <a:rPr lang="uk-UA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мотивації, інтересу, емпатії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FA624-CF0B-4AD2-993E-0FD2523D7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791" y="1341439"/>
            <a:ext cx="9907398" cy="47847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>
              <a:lnSpc>
                <a:spcPct val="80000"/>
              </a:lnSpc>
              <a:spcBef>
                <a:spcPct val="0"/>
              </a:spcBef>
              <a:defRPr/>
            </a:pPr>
            <a:r>
              <a:rPr lang="uk-UA" alt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</a:t>
            </a:r>
            <a:r>
              <a:rPr lang="uk-UA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uk-UA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англійської </a:t>
            </a:r>
            <a:r>
              <a:rPr lang="ru-RU" alt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  <a:r>
              <a:rPr lang="uk-UA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означає історія, а </a:t>
            </a:r>
            <a:r>
              <a:rPr lang="ru-RU" alt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telling</a:t>
            </a:r>
            <a:r>
              <a:rPr lang="uk-UA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розповідати) </a:t>
            </a:r>
            <a:r>
              <a:rPr lang="uk-UA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розповідь історій.</a:t>
            </a:r>
            <a:endParaRPr lang="en-US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95000"/>
              </a:lnSpc>
              <a:buFont typeface="Wingdings" panose="05000000000000000000" pitchFamily="2" charset="2"/>
              <a:buChar char=""/>
              <a:defRPr/>
            </a:pPr>
            <a:r>
              <a:rPr lang="uk-UA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комунікативне включення;</a:t>
            </a:r>
            <a:endParaRPr lang="ru-RU" altLang="ru-RU" sz="1500" dirty="0">
              <a:cs typeface="Calibri" panose="020F0502020204030204" pitchFamily="34" charset="0"/>
            </a:endParaRPr>
          </a:p>
          <a:p>
            <a:pPr marL="0">
              <a:lnSpc>
                <a:spcPct val="95000"/>
              </a:lnSpc>
              <a:buFont typeface="Wingdings" panose="05000000000000000000" pitchFamily="2" charset="2"/>
              <a:buChar char=""/>
              <a:defRPr/>
            </a:pPr>
            <a:r>
              <a:rPr lang="uk-UA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закликає до вивчення;</a:t>
            </a:r>
            <a:endParaRPr lang="ru-RU" altLang="ru-RU" sz="1500" dirty="0">
              <a:cs typeface="Calibri" panose="020F0502020204030204" pitchFamily="34" charset="0"/>
            </a:endParaRPr>
          </a:p>
          <a:p>
            <a:pPr marL="0">
              <a:lnSpc>
                <a:spcPct val="95000"/>
              </a:lnSpc>
              <a:buFont typeface="Wingdings" panose="05000000000000000000" pitchFamily="2" charset="2"/>
              <a:buChar char=""/>
              <a:defRPr/>
            </a:pPr>
            <a:r>
              <a:rPr lang="uk-UA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швидке включення в процес навчання;</a:t>
            </a:r>
            <a:endParaRPr lang="ru-RU" altLang="ru-RU" sz="1500" dirty="0">
              <a:cs typeface="Calibri" panose="020F0502020204030204" pitchFamily="34" charset="0"/>
            </a:endParaRPr>
          </a:p>
          <a:p>
            <a:pPr marL="0">
              <a:lnSpc>
                <a:spcPct val="95000"/>
              </a:lnSpc>
              <a:buFont typeface="Wingdings" panose="05000000000000000000" pitchFamily="2" charset="2"/>
              <a:buChar char=""/>
              <a:defRPr/>
            </a:pPr>
            <a:r>
              <a:rPr lang="uk-UA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 емоційний вибух;</a:t>
            </a:r>
            <a:endParaRPr lang="ru-RU" altLang="ru-RU" sz="1500" dirty="0">
              <a:cs typeface="Calibri" panose="020F0502020204030204" pitchFamily="34" charset="0"/>
            </a:endParaRPr>
          </a:p>
          <a:p>
            <a:pPr marL="0">
              <a:lnSpc>
                <a:spcPct val="95000"/>
              </a:lnSpc>
              <a:buFont typeface="Wingdings" panose="05000000000000000000" pitchFamily="2" charset="2"/>
              <a:buChar char=""/>
              <a:defRPr/>
            </a:pPr>
            <a:r>
              <a:rPr lang="uk-UA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змушує задуматися, відчувати ;</a:t>
            </a:r>
            <a:endParaRPr lang="ru-RU" altLang="ru-RU" sz="1500" dirty="0">
              <a:cs typeface="Calibri" panose="020F0502020204030204" pitchFamily="34" charset="0"/>
            </a:endParaRPr>
          </a:p>
          <a:p>
            <a:pPr marL="0">
              <a:lnSpc>
                <a:spcPct val="95000"/>
              </a:lnSpc>
              <a:buFont typeface="Wingdings" panose="05000000000000000000" pitchFamily="2" charset="2"/>
              <a:buChar char=""/>
              <a:defRPr/>
            </a:pPr>
            <a:r>
              <a:rPr lang="uk-UA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 </a:t>
            </a:r>
            <a:r>
              <a:rPr lang="uk-UA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оксотицин</a:t>
            </a:r>
            <a:r>
              <a:rPr lang="uk-UA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в свою чергу збільшує почуття довіри, розвиває інтерес;</a:t>
            </a:r>
            <a:endParaRPr lang="ru-RU" altLang="ru-RU" sz="1500" dirty="0">
              <a:cs typeface="Calibri" panose="020F0502020204030204" pitchFamily="34" charset="0"/>
            </a:endParaRPr>
          </a:p>
          <a:p>
            <a:pPr marL="0">
              <a:lnSpc>
                <a:spcPct val="95000"/>
              </a:lnSpc>
              <a:buFont typeface="Wingdings" panose="05000000000000000000" pitchFamily="2" charset="2"/>
              <a:buChar char=""/>
              <a:defRPr/>
            </a:pPr>
            <a:r>
              <a:rPr lang="uk-UA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  мову, увагу, логіку;</a:t>
            </a:r>
          </a:p>
          <a:p>
            <a:pPr marL="0">
              <a:lnSpc>
                <a:spcPct val="95000"/>
              </a:lnSpc>
              <a:buFont typeface="Wingdings" panose="05000000000000000000" pitchFamily="2" charset="2"/>
              <a:buChar char=""/>
              <a:defRPr/>
            </a:pPr>
            <a:endParaRPr lang="ru-RU" altLang="ru-RU" sz="1500" dirty="0">
              <a:cs typeface="Calibri" panose="020F0502020204030204" pitchFamily="34" charset="0"/>
            </a:endParaRPr>
          </a:p>
          <a:p>
            <a:pPr marL="0" algn="ctr">
              <a:lnSpc>
                <a:spcPct val="80000"/>
              </a:lnSpc>
              <a:buNone/>
              <a:defRPr/>
            </a:pPr>
            <a:r>
              <a:rPr lang="uk-UA" alt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</a:t>
            </a:r>
            <a:r>
              <a:rPr lang="uk-UA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сприяє соціалізації особистості, адже події , викладені в розповіді, слухач «приміряє» на себе, </a:t>
            </a:r>
          </a:p>
          <a:p>
            <a:pPr marL="0" algn="ctr">
              <a:lnSpc>
                <a:spcPct val="80000"/>
              </a:lnSpc>
              <a:buNone/>
              <a:defRPr/>
            </a:pPr>
            <a:r>
              <a:rPr lang="uk-UA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 досвіду</a:t>
            </a:r>
            <a:endParaRPr lang="ru-RU" alt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14692" name="Picture 2" descr="C:\Users\rdh\Desktop\images (1).jpg">
            <a:extLst>
              <a:ext uri="{FF2B5EF4-FFF2-40B4-BE49-F238E27FC236}">
                <a16:creationId xmlns:a16="http://schemas.microsoft.com/office/drawing/2014/main" id="{9B1D865E-5D61-4839-8F4D-65B74B1EE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755776"/>
            <a:ext cx="18129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B49FC-2412-4018-9A29-FE253176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646" y="100669"/>
            <a:ext cx="8967831" cy="89762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Технології, методи, прийоми роботи на уроці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FBD776-67F2-4AE9-8232-E00AF03C8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783" y="1124125"/>
            <a:ext cx="5117283" cy="541069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uk-UA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uk-UA" sz="3400" b="1" dirty="0">
                <a:solidFill>
                  <a:srgbClr val="7030A0"/>
                </a:solidFill>
              </a:rPr>
              <a:t>« Вчитися і не думати – марна трата часу, думати і не вчитися – згубно»</a:t>
            </a:r>
          </a:p>
          <a:p>
            <a:pPr marL="0" indent="0">
              <a:buNone/>
            </a:pPr>
            <a:r>
              <a:rPr lang="uk-UA" sz="3400" b="1" dirty="0">
                <a:solidFill>
                  <a:srgbClr val="7030A0"/>
                </a:solidFill>
              </a:rPr>
              <a:t>                                                  Конфуцій</a:t>
            </a:r>
          </a:p>
          <a:p>
            <a:pPr marL="0" indent="0">
              <a:buNone/>
            </a:pPr>
            <a:r>
              <a:rPr lang="uk-UA" sz="4000" dirty="0"/>
              <a:t>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«4-К» ( 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креативність, критичне мислення, комунікація, кооперація);</a:t>
            </a:r>
            <a:r>
              <a:rPr lang="uk-UA" sz="3600" i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600" b="1" i="1" dirty="0"/>
              <a:t>   кейс-метод;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600" b="1" i="1" dirty="0" err="1"/>
              <a:t>Ретроальтернавістика</a:t>
            </a:r>
            <a:r>
              <a:rPr lang="uk-UA" sz="3600" b="1" i="1" dirty="0"/>
              <a:t> як метод розвитку історичного аналітичного критичного мислення;</a:t>
            </a:r>
          </a:p>
          <a:p>
            <a:pPr marL="0" indent="0">
              <a:buNone/>
            </a:pPr>
            <a:r>
              <a:rPr lang="uk-UA" b="1" i="1" dirty="0"/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8A468F-319C-4A62-A89F-B00A2F2B2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8739" y="1082180"/>
            <a:ext cx="5763236" cy="54526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Прийоми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2-4- всі разом», « велике коло»;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«перевернутий клас»;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тиха дискусія( заповнення таблиць, відповіді у формі есе);</a:t>
            </a:r>
          </a:p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Вправи, дидактичні ігри (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тренінгові, графічні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«стрічка новин», « Щоденник розвитку подій»;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сам собі експерт». « запитай у автора»;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«тільки одна хвилина»;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залишіть за мною останнє слово»;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речення»;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«Прес», « Займи позицію»;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зору»;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Рольова гра (« Встати! Суд іде», «Репортаж із…», «Історія свідчить», « Трибуна світу»);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еврістична бесіда;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творчі роботи, есе;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брейнстормінг.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1096A7-2401-4363-BFC0-0C5D6E494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2" y="19780"/>
            <a:ext cx="1914526" cy="10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5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8707B51-59A9-4500-8D20-65B4B3F53F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Успіхів в освітній діяльності!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DBA81B-F817-4C2D-8F44-D91A87DE71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                                           </a:t>
            </a:r>
            <a:r>
              <a:rPr lang="uk-UA" b="1" dirty="0">
                <a:solidFill>
                  <a:srgbClr val="C00000"/>
                </a:solidFill>
              </a:rPr>
              <a:t>Пам’ятаймо, що 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                 </a:t>
            </a:r>
            <a:r>
              <a:rPr lang="uk-UA" b="1" dirty="0"/>
              <a:t>« Ворог перемагає там, де програє </a:t>
            </a:r>
            <a:r>
              <a:rPr lang="uk-UA" b="1" u="sng" dirty="0"/>
              <a:t>вчитель</a:t>
            </a:r>
            <a:r>
              <a:rPr lang="uk-UA" b="1" dirty="0"/>
              <a:t> і священник»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                                </a:t>
            </a:r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СЛАВА УКРАЇНІ!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FFBF06-C02D-4271-BAF0-F7B2939C3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705" y="2959287"/>
            <a:ext cx="4170025" cy="16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5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0" y="120650"/>
            <a:ext cx="10511406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34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2">
            <a:extLst>
              <a:ext uri="{FF2B5EF4-FFF2-40B4-BE49-F238E27FC236}">
                <a16:creationId xmlns:a16="http://schemas.microsoft.com/office/drawing/2014/main" id="{C8443078-1742-4A88-ABD4-9338C5B2A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ru-RU" b="1">
                <a:solidFill>
                  <a:srgbClr val="002060"/>
                </a:solidFill>
              </a:rPr>
              <a:t>Н</a:t>
            </a:r>
            <a:r>
              <a:rPr lang="ru-RU" altLang="ru-RU" b="1">
                <a:solidFill>
                  <a:srgbClr val="002060"/>
                </a:solidFill>
              </a:rPr>
              <a:t>аказ Міністерства розвитку економіки, торгівлі та сільського господарства України від 23.12.2020 № 2736-20 </a:t>
            </a:r>
            <a:endParaRPr lang="uk-UA" altLang="ru-RU" b="1">
              <a:solidFill>
                <a:srgbClr val="002060"/>
              </a:solidFill>
            </a:endParaRPr>
          </a:p>
        </p:txBody>
      </p:sp>
      <p:sp>
        <p:nvSpPr>
          <p:cNvPr id="14" name="Місце для вмісту 13">
            <a:extLst>
              <a:ext uri="{FF2B5EF4-FFF2-40B4-BE49-F238E27FC236}">
                <a16:creationId xmlns:a16="http://schemas.microsoft.com/office/drawing/2014/main" id="{BE3C2FC7-FBFE-4ACB-ABBA-F9F178BA2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14" y="1825625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endParaRPr lang="ru-RU" sz="27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ru-RU" sz="2700" b="1" dirty="0">
                <a:solidFill>
                  <a:srgbClr val="FF0000"/>
                </a:solidFill>
              </a:rPr>
              <a:t>      </a:t>
            </a:r>
            <a:r>
              <a:rPr lang="ru-RU" sz="2700" b="1" dirty="0" err="1">
                <a:solidFill>
                  <a:srgbClr val="FF0000"/>
                </a:solidFill>
              </a:rPr>
              <a:t>Загальні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компетентності</a:t>
            </a:r>
            <a:r>
              <a:rPr lang="ru-RU" sz="2700" dirty="0">
                <a:solidFill>
                  <a:srgbClr val="FF0000"/>
                </a:solidFill>
              </a:rPr>
              <a:t> </a:t>
            </a:r>
          </a:p>
          <a:p>
            <a:pPr>
              <a:defRPr/>
            </a:pPr>
            <a:endParaRPr lang="ru-RU" sz="27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700" b="1" i="1" dirty="0" err="1">
                <a:solidFill>
                  <a:srgbClr val="0070C0"/>
                </a:solidFill>
              </a:rPr>
              <a:t>громадянська</a:t>
            </a:r>
            <a:r>
              <a:rPr lang="ru-RU" sz="2700" b="1" i="1" dirty="0">
                <a:solidFill>
                  <a:srgbClr val="0070C0"/>
                </a:solidFill>
              </a:rPr>
              <a:t>,</a:t>
            </a:r>
          </a:p>
          <a:p>
            <a:pPr>
              <a:defRPr/>
            </a:pPr>
            <a:r>
              <a:rPr lang="ru-RU" sz="2700" b="1" i="1" dirty="0" err="1">
                <a:solidFill>
                  <a:srgbClr val="0070C0"/>
                </a:solidFill>
              </a:rPr>
              <a:t>соціальна</a:t>
            </a:r>
            <a:r>
              <a:rPr lang="ru-RU" sz="2700" b="1" i="1" dirty="0">
                <a:solidFill>
                  <a:srgbClr val="0070C0"/>
                </a:solidFill>
              </a:rPr>
              <a:t>, </a:t>
            </a:r>
          </a:p>
          <a:p>
            <a:pPr>
              <a:defRPr/>
            </a:pPr>
            <a:r>
              <a:rPr lang="ru-RU" sz="2700" b="1" i="1" dirty="0">
                <a:solidFill>
                  <a:srgbClr val="0070C0"/>
                </a:solidFill>
              </a:rPr>
              <a:t>культурна, </a:t>
            </a:r>
          </a:p>
          <a:p>
            <a:pPr>
              <a:defRPr/>
            </a:pPr>
            <a:r>
              <a:rPr lang="ru-RU" sz="2700" b="1" i="1" dirty="0" err="1">
                <a:solidFill>
                  <a:srgbClr val="0070C0"/>
                </a:solidFill>
              </a:rPr>
              <a:t>лідерська</a:t>
            </a:r>
            <a:r>
              <a:rPr lang="ru-RU" sz="2700" b="1" i="1" dirty="0">
                <a:solidFill>
                  <a:srgbClr val="0070C0"/>
                </a:solidFill>
              </a:rPr>
              <a:t> </a:t>
            </a:r>
          </a:p>
          <a:p>
            <a:pPr>
              <a:defRPr/>
            </a:pPr>
            <a:r>
              <a:rPr lang="ru-RU" sz="2700" b="1" i="1" dirty="0">
                <a:solidFill>
                  <a:srgbClr val="0070C0"/>
                </a:solidFill>
              </a:rPr>
              <a:t> </a:t>
            </a:r>
            <a:r>
              <a:rPr lang="ru-RU" sz="2700" b="1" i="1" dirty="0" err="1">
                <a:solidFill>
                  <a:srgbClr val="0070C0"/>
                </a:solidFill>
              </a:rPr>
              <a:t>підприємницька</a:t>
            </a:r>
            <a:endParaRPr lang="uk-UA" sz="2700" b="1" i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73F9E4-55EA-4319-92A6-8350F85A7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874" y="4639112"/>
            <a:ext cx="2956333" cy="16727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12186D-EEF6-44BC-AAEF-50CAB6A44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353" y="2345742"/>
            <a:ext cx="4102964" cy="20179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5A16C5D6-CAE3-4C81-A5E8-A725A33C2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7739" y="908051"/>
            <a:ext cx="9697936" cy="822325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 b="1" dirty="0">
                <a:solidFill>
                  <a:srgbClr val="0070C0"/>
                </a:solidFill>
              </a:rPr>
              <a:t>Професійні компетентності вчителя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E0781-A60D-4E0A-86DC-2FC97D31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95476"/>
            <a:ext cx="5511566" cy="3622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u="sng" dirty="0" err="1">
                <a:solidFill>
                  <a:srgbClr val="7030A0"/>
                </a:solidFill>
              </a:rPr>
              <a:t>мовно-комунікативна</a:t>
            </a:r>
            <a:r>
              <a:rPr lang="ru-RU" b="1" u="sng" dirty="0">
                <a:solidFill>
                  <a:srgbClr val="7030A0"/>
                </a:solidFill>
              </a:rPr>
              <a:t>;</a:t>
            </a:r>
          </a:p>
          <a:p>
            <a:pPr>
              <a:defRPr/>
            </a:pPr>
            <a:r>
              <a:rPr lang="ru-RU" b="1" u="sng" dirty="0">
                <a:solidFill>
                  <a:srgbClr val="7030A0"/>
                </a:solidFill>
              </a:rPr>
              <a:t>предметно-методична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>
              <a:defRPr/>
            </a:pPr>
            <a:r>
              <a:rPr lang="ru-RU" b="1" dirty="0" err="1">
                <a:solidFill>
                  <a:srgbClr val="7030A0"/>
                </a:solidFill>
              </a:rPr>
              <a:t>інформаційно-цифрова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>
              <a:defRPr/>
            </a:pPr>
            <a:r>
              <a:rPr lang="ru-RU" b="1" dirty="0" err="1">
                <a:solidFill>
                  <a:srgbClr val="7030A0"/>
                </a:solidFill>
              </a:rPr>
              <a:t>психологічна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>
              <a:defRPr/>
            </a:pPr>
            <a:r>
              <a:rPr lang="ru-RU" b="1" u="sng" dirty="0" err="1">
                <a:solidFill>
                  <a:srgbClr val="7030A0"/>
                </a:solidFill>
              </a:rPr>
              <a:t>емоційно-етична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>
              <a:defRPr/>
            </a:pPr>
            <a:r>
              <a:rPr lang="ru-RU" b="1" dirty="0" err="1">
                <a:solidFill>
                  <a:srgbClr val="7030A0"/>
                </a:solidFill>
              </a:rPr>
              <a:t>педагогічне</a:t>
            </a:r>
            <a:r>
              <a:rPr lang="ru-RU" b="1" dirty="0">
                <a:solidFill>
                  <a:srgbClr val="7030A0"/>
                </a:solidFill>
              </a:rPr>
              <a:t> партнерство;</a:t>
            </a:r>
          </a:p>
          <a:p>
            <a:pPr>
              <a:defRPr/>
            </a:pPr>
            <a:r>
              <a:rPr lang="ru-RU" b="1" dirty="0" err="1">
                <a:solidFill>
                  <a:srgbClr val="7030A0"/>
                </a:solidFill>
              </a:rPr>
              <a:t>інклюзивна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0964" name="Рисунок 4">
            <a:extLst>
              <a:ext uri="{FF2B5EF4-FFF2-40B4-BE49-F238E27FC236}">
                <a16:creationId xmlns:a16="http://schemas.microsoft.com/office/drawing/2014/main" id="{EE1E7788-F1C3-48B8-90F6-37FB9AE6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14" y="2818264"/>
            <a:ext cx="40274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F0CF0807-6CF5-4A4D-9275-987414934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  <a:latin typeface="+mn-lt"/>
              </a:rPr>
              <a:t>                </a:t>
            </a:r>
            <a:r>
              <a:rPr lang="ru-RU" altLang="ru-RU" sz="4000" b="1" dirty="0" err="1">
                <a:solidFill>
                  <a:srgbClr val="0070C0"/>
                </a:solidFill>
                <a:latin typeface="+mn-lt"/>
              </a:rPr>
              <a:t>Професійні</a:t>
            </a:r>
            <a:r>
              <a:rPr lang="ru-RU" altLang="ru-RU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4000" b="1" dirty="0" err="1">
                <a:solidFill>
                  <a:srgbClr val="0070C0"/>
                </a:solidFill>
                <a:latin typeface="+mn-lt"/>
              </a:rPr>
              <a:t>компетентності</a:t>
            </a:r>
            <a:r>
              <a:rPr lang="ru-RU" altLang="ru-RU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4000" b="1" dirty="0" err="1">
                <a:solidFill>
                  <a:srgbClr val="0070C0"/>
                </a:solidFill>
                <a:latin typeface="+mn-lt"/>
              </a:rPr>
              <a:t>вчителя</a:t>
            </a:r>
            <a:r>
              <a:rPr lang="ru-RU" altLang="ru-RU" sz="2800" b="1" dirty="0">
                <a:solidFill>
                  <a:srgbClr val="0070C0"/>
                </a:solidFill>
                <a:latin typeface="+mn-lt"/>
              </a:rPr>
              <a:t>          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202721-594C-43D4-A44F-061991B8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132" y="1690688"/>
            <a:ext cx="5539443" cy="462622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err="1">
                <a:solidFill>
                  <a:srgbClr val="7030A0"/>
                </a:solidFill>
              </a:rPr>
              <a:t>здоров’язбережувальна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 algn="ctr">
              <a:defRPr/>
            </a:pPr>
            <a:r>
              <a:rPr lang="ru-RU" b="1" dirty="0" err="1">
                <a:solidFill>
                  <a:srgbClr val="7030A0"/>
                </a:solidFill>
              </a:rPr>
              <a:t>проєктувальна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 algn="ctr">
              <a:defRPr/>
            </a:pPr>
            <a:r>
              <a:rPr lang="ru-RU" b="1" dirty="0" err="1">
                <a:solidFill>
                  <a:srgbClr val="7030A0"/>
                </a:solidFill>
              </a:rPr>
              <a:t>прогностична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 algn="ctr">
              <a:defRPr/>
            </a:pPr>
            <a:r>
              <a:rPr lang="ru-RU" b="1" dirty="0" err="1">
                <a:solidFill>
                  <a:srgbClr val="7030A0"/>
                </a:solidFill>
              </a:rPr>
              <a:t>організаційна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 algn="ctr">
              <a:defRPr/>
            </a:pPr>
            <a:r>
              <a:rPr lang="ru-RU" b="1" u="sng" dirty="0" err="1">
                <a:solidFill>
                  <a:srgbClr val="7030A0"/>
                </a:solidFill>
              </a:rPr>
              <a:t>оцінювально-аналітична</a:t>
            </a:r>
            <a:r>
              <a:rPr lang="ru-RU" b="1" u="sng" dirty="0">
                <a:solidFill>
                  <a:srgbClr val="7030A0"/>
                </a:solidFill>
              </a:rPr>
              <a:t>;</a:t>
            </a:r>
          </a:p>
          <a:p>
            <a:pPr algn="ctr">
              <a:defRPr/>
            </a:pPr>
            <a:r>
              <a:rPr lang="ru-RU" b="1" dirty="0" err="1">
                <a:solidFill>
                  <a:srgbClr val="7030A0"/>
                </a:solidFill>
              </a:rPr>
              <a:t>інноваційна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</a:rPr>
              <a:t>рефлексивна;</a:t>
            </a:r>
          </a:p>
          <a:p>
            <a:pPr algn="ctr">
              <a:defRPr/>
            </a:pPr>
            <a:r>
              <a:rPr lang="ru-RU" b="1" dirty="0" err="1">
                <a:solidFill>
                  <a:srgbClr val="7030A0"/>
                </a:solidFill>
              </a:rPr>
              <a:t>здатність</a:t>
            </a:r>
            <a:r>
              <a:rPr lang="ru-RU" b="1" dirty="0">
                <a:solidFill>
                  <a:srgbClr val="7030A0"/>
                </a:solidFill>
              </a:rPr>
              <a:t> до </a:t>
            </a:r>
            <a:r>
              <a:rPr lang="ru-RU" b="1" dirty="0" err="1">
                <a:solidFill>
                  <a:srgbClr val="7030A0"/>
                </a:solidFill>
              </a:rPr>
              <a:t>навчання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впродовж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життя</a:t>
            </a:r>
            <a:endParaRPr lang="ru-RU" b="1" dirty="0">
              <a:solidFill>
                <a:srgbClr val="7030A0"/>
              </a:solidFill>
            </a:endParaRPr>
          </a:p>
          <a:p>
            <a:pPr marL="0" indent="0" algn="ctr"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41988" name="Рисунок 4">
            <a:extLst>
              <a:ext uri="{FF2B5EF4-FFF2-40B4-BE49-F238E27FC236}">
                <a16:creationId xmlns:a16="http://schemas.microsoft.com/office/drawing/2014/main" id="{FEA88235-71C6-4F87-9789-B0AA8E34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33" y="2415053"/>
            <a:ext cx="3040063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BFF4F-6390-438E-8B9F-8C633049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8" y="365126"/>
            <a:ext cx="10972800" cy="10305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rgbClr val="7030A0"/>
                </a:solidFill>
              </a:rPr>
              <a:t>ДСБСО </a:t>
            </a:r>
            <a:r>
              <a:rPr lang="uk-UA" sz="3200" b="1" dirty="0">
                <a:solidFill>
                  <a:srgbClr val="7030A0"/>
                </a:solidFill>
              </a:rPr>
              <a:t>затверджено Постановою КМУ 30.09.2020р №898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3D5B86-2C5F-476D-82B4-DC4DF114D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68" y="1604211"/>
            <a:ext cx="4612607" cy="457275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rgbClr val="C00000"/>
                </a:solidFill>
              </a:rPr>
              <a:t>      Визначає:</a:t>
            </a:r>
          </a:p>
          <a:p>
            <a:pPr marL="0" indent="0">
              <a:buNone/>
            </a:pPr>
            <a:endParaRPr lang="uk-UA" sz="4000" b="1" dirty="0">
              <a:solidFill>
                <a:srgbClr val="C00000"/>
              </a:solidFill>
            </a:endParaRPr>
          </a:p>
          <a:p>
            <a:r>
              <a:rPr lang="uk-UA" u="sng" dirty="0"/>
              <a:t>вимоги до обов’язкових результатів навчання та </a:t>
            </a:r>
            <a:r>
              <a:rPr lang="uk-UA" u="sng" dirty="0" err="1"/>
              <a:t>компетентностей</a:t>
            </a:r>
            <a:r>
              <a:rPr lang="uk-UA" u="sng" dirty="0"/>
              <a:t> здобувачів;</a:t>
            </a:r>
          </a:p>
          <a:p>
            <a:endParaRPr lang="uk-UA" dirty="0"/>
          </a:p>
          <a:p>
            <a:r>
              <a:rPr lang="uk-UA" dirty="0"/>
              <a:t>загальний обсяг навчального навантаження в базовому навчальному плані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E40B8F-8F4C-495E-8E58-10B0AB570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211"/>
            <a:ext cx="5181600" cy="457275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rgbClr val="C00000"/>
                </a:solidFill>
              </a:rPr>
              <a:t>            Містить:</a:t>
            </a:r>
          </a:p>
          <a:p>
            <a:r>
              <a:rPr lang="uk-UA" u="sng" dirty="0"/>
              <a:t>розширений опис </a:t>
            </a:r>
            <a:r>
              <a:rPr lang="uk-UA" u="sng" dirty="0" err="1"/>
              <a:t>компетентнісного</a:t>
            </a:r>
            <a:r>
              <a:rPr lang="uk-UA" u="sng" dirty="0"/>
              <a:t> потенціалу кожної освітньої галузі </a:t>
            </a:r>
          </a:p>
          <a:p>
            <a:pPr marL="0" indent="0">
              <a:buNone/>
            </a:pPr>
            <a:r>
              <a:rPr lang="uk-UA" dirty="0"/>
              <a:t>    (всього 9 галузей);</a:t>
            </a:r>
          </a:p>
          <a:p>
            <a:endParaRPr lang="uk-UA" dirty="0"/>
          </a:p>
          <a:p>
            <a:r>
              <a:rPr lang="uk-UA" u="sng" dirty="0"/>
              <a:t>можливість інтеграції всіх 11 ключових </a:t>
            </a:r>
            <a:r>
              <a:rPr lang="uk-UA" u="sng" dirty="0" err="1"/>
              <a:t>компетентностей</a:t>
            </a:r>
            <a:r>
              <a:rPr lang="uk-UA" u="sng" dirty="0"/>
              <a:t>;</a:t>
            </a:r>
          </a:p>
          <a:p>
            <a:endParaRPr lang="uk-UA" u="sng" dirty="0"/>
          </a:p>
          <a:p>
            <a:r>
              <a:rPr lang="uk-UA" u="sng" dirty="0"/>
              <a:t>конкретні результати навчання та індикатори оцінювання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15533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015DDC9-2428-4B99-B9CA-98A9D366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5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/>
              <a:t>    </a:t>
            </a:r>
            <a:r>
              <a:rPr lang="uk-UA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Історія- універсальний навчальний предм</a:t>
            </a:r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ет</a:t>
            </a:r>
            <a:endParaRPr lang="ru-RU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0DFB914-E099-44ED-869D-D52DE10DA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507" y="1375795"/>
            <a:ext cx="5176007" cy="419449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        </a:t>
            </a:r>
            <a:r>
              <a:rPr lang="uk-UA" sz="3200" u="sng" dirty="0">
                <a:solidFill>
                  <a:srgbClr val="0070C0"/>
                </a:solidFill>
                <a:latin typeface="Arial Black" panose="020B0A04020102020204" pitchFamily="34" charset="0"/>
              </a:rPr>
              <a:t>Формує , розвиває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>
                <a:solidFill>
                  <a:srgbClr val="0070C0"/>
                </a:solidFill>
              </a:rPr>
              <a:t>більшість</a:t>
            </a:r>
            <a:r>
              <a:rPr lang="uk-UA" dirty="0"/>
              <a:t>                    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цінності: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70C0"/>
                </a:solidFill>
              </a:rPr>
              <a:t>ключових</a:t>
            </a:r>
            <a:r>
              <a:rPr lang="uk-UA" dirty="0"/>
              <a:t>                       </a:t>
            </a:r>
            <a:r>
              <a:rPr lang="uk-UA" b="1" dirty="0">
                <a:solidFill>
                  <a:srgbClr val="7030A0"/>
                </a:solidFill>
              </a:rPr>
              <a:t>соборність;</a:t>
            </a:r>
          </a:p>
          <a:p>
            <a:pPr marL="0" indent="0">
              <a:buNone/>
            </a:pPr>
            <a:r>
              <a:rPr lang="uk-UA" b="1" dirty="0" err="1">
                <a:solidFill>
                  <a:srgbClr val="0070C0"/>
                </a:solidFill>
              </a:rPr>
              <a:t>компетентостей</a:t>
            </a:r>
            <a:r>
              <a:rPr lang="uk-UA" dirty="0"/>
              <a:t>           </a:t>
            </a:r>
            <a:r>
              <a:rPr lang="uk-UA" b="1" dirty="0">
                <a:solidFill>
                  <a:srgbClr val="7030A0"/>
                </a:solidFill>
              </a:rPr>
              <a:t>воля;</a:t>
            </a:r>
          </a:p>
          <a:p>
            <a:pPr marL="0" indent="0">
              <a:buNone/>
            </a:pPr>
            <a:r>
              <a:rPr lang="uk-UA" dirty="0"/>
              <a:t>                                        </a:t>
            </a:r>
            <a:r>
              <a:rPr lang="uk-UA" b="1" dirty="0">
                <a:solidFill>
                  <a:srgbClr val="7030A0"/>
                </a:solidFill>
              </a:rPr>
              <a:t>  свобода;</a:t>
            </a:r>
          </a:p>
          <a:p>
            <a:pPr marL="0" indent="0">
              <a:buNone/>
            </a:pPr>
            <a:r>
              <a:rPr lang="uk-UA" dirty="0"/>
              <a:t>                                     </a:t>
            </a:r>
            <a:r>
              <a:rPr lang="uk-UA" b="1" dirty="0">
                <a:solidFill>
                  <a:srgbClr val="7030A0"/>
                </a:solidFill>
              </a:rPr>
              <a:t>ідентичність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6F6C0F-1C50-4887-B914-999571C73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7419" y="1568742"/>
            <a:ext cx="4516073" cy="40015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уявлення минулого: </a:t>
            </a: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засіб громадянського виховання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 на: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формування життєвих ідеалів;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ціннісних орієнтацій, поведінку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916882D0-639B-4FCD-A618-B126EAC0CBC4}"/>
              </a:ext>
            </a:extLst>
          </p:cNvPr>
          <p:cNvSpPr/>
          <p:nvPr/>
        </p:nvSpPr>
        <p:spPr>
          <a:xfrm rot="8211457">
            <a:off x="1833575" y="2198628"/>
            <a:ext cx="1484619" cy="344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73CA58AC-8145-46F8-A47F-BC20D9BCCA75}"/>
              </a:ext>
            </a:extLst>
          </p:cNvPr>
          <p:cNvSpPr/>
          <p:nvPr/>
        </p:nvSpPr>
        <p:spPr>
          <a:xfrm rot="19442892">
            <a:off x="3249575" y="1679829"/>
            <a:ext cx="305759" cy="1351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3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>
            <a:extLst>
              <a:ext uri="{FF2B5EF4-FFF2-40B4-BE49-F238E27FC236}">
                <a16:creationId xmlns:a16="http://schemas.microsoft.com/office/drawing/2014/main" id="{FF5AA33B-8267-4A89-B293-0BB06BEB7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основні засади державної політики у сфері утвердження української національної та громадянської ідентичності» №2834-ІХ 13.12.20</a:t>
            </a:r>
            <a:r>
              <a:rPr lang="uk-UA" altLang="ru-RU" sz="2400" b="1" i="1">
                <a:solidFill>
                  <a:srgbClr val="0070C0"/>
                </a:solidFill>
              </a:rPr>
              <a:t>22</a:t>
            </a:r>
            <a:endParaRPr lang="ru-RU" altLang="ru-RU" sz="2400" b="1" i="1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B85982-451B-49FF-9902-89733E8A9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Ціннісні орієнтири України:</a:t>
            </a:r>
          </a:p>
          <a:p>
            <a:pPr marL="0" indent="0">
              <a:buNone/>
              <a:defRPr/>
            </a:pPr>
            <a:endParaRPr lang="uk-UA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4000" b="1" dirty="0">
                <a:solidFill>
                  <a:srgbClr val="00B0F0"/>
                </a:solidFill>
              </a:rPr>
              <a:t>соборність;</a:t>
            </a:r>
          </a:p>
          <a:p>
            <a:pPr>
              <a:defRPr/>
            </a:pPr>
            <a:r>
              <a:rPr lang="uk-UA" sz="4000" b="1" dirty="0">
                <a:solidFill>
                  <a:srgbClr val="00B0F0"/>
                </a:solidFill>
              </a:rPr>
              <a:t>самобутність;</a:t>
            </a:r>
          </a:p>
          <a:p>
            <a:pPr>
              <a:defRPr/>
            </a:pPr>
            <a:r>
              <a:rPr lang="uk-UA" sz="4000" b="1" dirty="0">
                <a:solidFill>
                  <a:schemeClr val="accent4"/>
                </a:solidFill>
              </a:rPr>
              <a:t>воля;</a:t>
            </a:r>
          </a:p>
          <a:p>
            <a:pPr>
              <a:defRPr/>
            </a:pPr>
            <a:r>
              <a:rPr lang="uk-UA" sz="4000" b="1" dirty="0">
                <a:solidFill>
                  <a:schemeClr val="accent4"/>
                </a:solidFill>
              </a:rPr>
              <a:t>гідність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pic>
        <p:nvPicPr>
          <p:cNvPr id="62468" name="Рисунок 4">
            <a:extLst>
              <a:ext uri="{FF2B5EF4-FFF2-40B4-BE49-F238E27FC236}">
                <a16:creationId xmlns:a16="http://schemas.microsoft.com/office/drawing/2014/main" id="{B883449A-7F0A-41C5-8530-AAEC54D4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1"/>
            <a:ext cx="35814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D1AFAD-B680-44F1-8BAA-1BD930777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-978" r="89982" b="2752"/>
          <a:stretch/>
        </p:blipFill>
        <p:spPr>
          <a:xfrm>
            <a:off x="142613" y="0"/>
            <a:ext cx="1266737" cy="6736360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0C75525-CD6A-42B5-90FC-EB91F71C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089" y="250031"/>
            <a:ext cx="10098608" cy="14394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національна ідентичність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A05DF14B-488C-4281-828F-100A97B11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239" y="1825624"/>
            <a:ext cx="10228497" cy="478234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стійке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усвідомлення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особою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належності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до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української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нації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як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самобутньої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спільноти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об’єднаної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назвою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, символами,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географічним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етносоціальним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походженням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історичною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пам’яттю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, комплексом духовно-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культурних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цінностей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зокрема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українською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мовою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народними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традиціями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99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1451</TotalTime>
  <Words>821</Words>
  <Application>Microsoft Office PowerPoint</Application>
  <PresentationFormat>Широкоэкранный</PresentationFormat>
  <Paragraphs>149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                         </vt:lpstr>
      <vt:lpstr>Презентация PowerPoint</vt:lpstr>
      <vt:lpstr>Наказ Міністерства розвитку економіки, торгівлі та сільського господарства України від 23.12.2020 № 2736-20 </vt:lpstr>
      <vt:lpstr>Професійні компетентності вчителя</vt:lpstr>
      <vt:lpstr>                Професійні компетентності вчителя              </vt:lpstr>
      <vt:lpstr>ДСБСО затверджено Постановою КМУ 30.09.2020р №898</vt:lpstr>
      <vt:lpstr>    Історія- універсальний навчальний предмет</vt:lpstr>
      <vt:lpstr>Закон України «Про основні засади державної політики у сфері утвердження української національної та громадянської ідентичності» №2834-ІХ 13.12.2022</vt:lpstr>
      <vt:lpstr>Українська національна ідентичність</vt:lpstr>
      <vt:lpstr>Обов’язкові результати шкільної історичної освіти </vt:lpstr>
      <vt:lpstr> Умови для досягнення вчителем результативності освітньої діяльності на уроках ГІО</vt:lpstr>
      <vt:lpstr>  Сторітелінг для мотивації, інтересу, емпатії</vt:lpstr>
      <vt:lpstr>  Технології, методи, прийоми роботи на уроці</vt:lpstr>
      <vt:lpstr>Успіхів в освітній діяльності!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Денацифікація українців по сталіну</dc:title>
  <dc:creator>user1</dc:creator>
  <cp:lastModifiedBy>user1</cp:lastModifiedBy>
  <cp:revision>131</cp:revision>
  <dcterms:created xsi:type="dcterms:W3CDTF">2022-09-05T06:18:22Z</dcterms:created>
  <dcterms:modified xsi:type="dcterms:W3CDTF">2023-05-11T11:36:25Z</dcterms:modified>
</cp:coreProperties>
</file>